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6423" autoAdjust="0"/>
  </p:normalViewPr>
  <p:slideViewPr>
    <p:cSldViewPr snapToGrid="0" snapToObjects="1">
      <p:cViewPr varScale="1">
        <p:scale>
          <a:sx n="74" d="100"/>
          <a:sy n="74" d="100"/>
        </p:scale>
        <p:origin x="13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5" d="100"/>
          <a:sy n="55" d="100"/>
        </p:scale>
        <p:origin x="427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8959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651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Data breaches</a:t>
            </a:r>
          </a:p>
          <a:p>
            <a:endParaRPr lang="en-US" b="1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The 773 Million Record "Collection #1" Data Breach</a:t>
            </a:r>
          </a:p>
          <a:p>
            <a:r>
              <a:rPr lang="en-US" b="0" dirty="0" smtClean="0"/>
              <a:t>https://www.troyhunt.com/the-773-million-record-collection-1-data-reach/</a:t>
            </a:r>
          </a:p>
          <a:p>
            <a:r>
              <a:rPr lang="en-US" b="0" dirty="0" smtClean="0"/>
              <a:t>https://www.troyhunt.com/telegram-combolists-and-361m-email-addresses/</a:t>
            </a:r>
          </a:p>
          <a:p>
            <a:r>
              <a:rPr lang="en-US" b="0" dirty="0" smtClean="0"/>
              <a:t>https://www.bleepingcomputer.com/news/security/533-million-facebook-users-phone-numbers-leaked-on-hacker-forum/</a:t>
            </a:r>
          </a:p>
          <a:p>
            <a:r>
              <a:rPr lang="en-US" b="0" dirty="0" smtClean="0"/>
              <a:t>https://socradar.io/top-5-underground-hacker-forums-that-are-accessible-via-your-web-browsers-such-as-google-chrome-firefox-and-internet-explorer/</a:t>
            </a:r>
          </a:p>
          <a:p>
            <a:endParaRPr lang="en-US" b="0" dirty="0" smtClean="0"/>
          </a:p>
          <a:p>
            <a:r>
              <a:rPr lang="en-US" b="0" dirty="0" smtClean="0"/>
              <a:t>Cloud</a:t>
            </a:r>
            <a:r>
              <a:rPr lang="en-US" b="0" baseline="0" dirty="0" smtClean="0"/>
              <a:t> storage comparison</a:t>
            </a:r>
            <a:endParaRPr lang="en-US" b="0" dirty="0" smtClean="0"/>
          </a:p>
          <a:p>
            <a:r>
              <a:rPr lang="en-US" dirty="0" smtClean="0"/>
              <a:t>https://www.techradar.com/best/best-free-cloud-storage-service</a:t>
            </a:r>
          </a:p>
          <a:p>
            <a:endParaRPr lang="en-US" dirty="0" smtClean="0"/>
          </a:p>
          <a:p>
            <a:r>
              <a:rPr lang="en-US" dirty="0" smtClean="0"/>
              <a:t>Test</a:t>
            </a:r>
            <a:r>
              <a:rPr lang="en-US" baseline="0" dirty="0" smtClean="0"/>
              <a:t> accounts</a:t>
            </a:r>
            <a:endParaRPr lang="en-US" dirty="0" smtClean="0"/>
          </a:p>
          <a:p>
            <a:r>
              <a:rPr lang="en-US" dirty="0" smtClean="0"/>
              <a:t>wndaula@mak.ac.ug</a:t>
            </a:r>
          </a:p>
          <a:p>
            <a:r>
              <a:rPr lang="en-US" dirty="0" smtClean="0"/>
              <a:t>https://haveibeenbreached.com</a:t>
            </a:r>
          </a:p>
          <a:p>
            <a:r>
              <a:rPr lang="en-US" dirty="0" smtClean="0"/>
              <a:t>https://haveibeenpwned.com/</a:t>
            </a:r>
          </a:p>
          <a:p>
            <a:r>
              <a:rPr lang="en-US" dirty="0" smtClean="0"/>
              <a:t>https://dehashed.com</a:t>
            </a:r>
          </a:p>
          <a:p>
            <a:endParaRPr lang="en-US" dirty="0" smtClean="0"/>
          </a:p>
          <a:p>
            <a:r>
              <a:rPr lang="en-US" dirty="0" smtClean="0"/>
              <a:t>Exploits</a:t>
            </a:r>
          </a:p>
          <a:p>
            <a:r>
              <a:rPr lang="en-US" dirty="0" smtClean="0"/>
              <a:t>https://www.cvedetails.com</a:t>
            </a:r>
          </a:p>
          <a:p>
            <a:r>
              <a:rPr lang="en-US" dirty="0" smtClean="0"/>
              <a:t>https://www.exploit-db.com/search</a:t>
            </a:r>
          </a:p>
          <a:p>
            <a:endParaRPr lang="en-US" dirty="0" smtClean="0"/>
          </a:p>
          <a:p>
            <a:r>
              <a:rPr lang="en-US" dirty="0" smtClean="0"/>
              <a:t>Google hacking</a:t>
            </a:r>
          </a:p>
          <a:p>
            <a:r>
              <a:rPr lang="en-US" dirty="0" smtClean="0"/>
              <a:t>https://www.exploit-db.com/google-hacking-database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25" y="901898"/>
            <a:ext cx="6915150" cy="68961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703078" y="257576"/>
            <a:ext cx="7412355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101"/>
              </a:lnSpc>
              <a:buNone/>
            </a:pPr>
            <a:r>
              <a:rPr lang="en-US" sz="5681" b="1" kern="0" spc="-114" dirty="0" smtClean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Cyber Security </a:t>
            </a:r>
            <a:endParaRPr lang="en-US" sz="5681" dirty="0"/>
          </a:p>
        </p:txBody>
      </p:sp>
    </p:spTree>
    <p:extLst>
      <p:ext uri="{BB962C8B-B14F-4D97-AF65-F5344CB8AC3E}">
        <p14:creationId xmlns:p14="http://schemas.microsoft.com/office/powerpoint/2010/main" val="2961719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28098"/>
            <a:ext cx="7412355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5681" b="1" kern="0" spc="-114" dirty="0" smtClean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Cyber Security </a:t>
            </a:r>
            <a:endParaRPr lang="en-US" sz="5681" dirty="0"/>
          </a:p>
        </p:txBody>
      </p:sp>
      <p:sp>
        <p:nvSpPr>
          <p:cNvPr id="6" name="Text 2"/>
          <p:cNvSpPr/>
          <p:nvPr/>
        </p:nvSpPr>
        <p:spPr>
          <a:xfrm>
            <a:off x="833199" y="3163253"/>
            <a:ext cx="8022566" cy="18328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24"/>
              </a:lnSpc>
            </a:pPr>
            <a:r>
              <a:rPr lang="en-US" sz="1750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Cybersecurity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750" kern="0" spc="-35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is 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about protecting digital systems, networks, and data from unauthorized access, theft, or damage. </a:t>
            </a:r>
            <a:endParaRPr lang="en-US" sz="1750" kern="0" spc="-35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>
              <a:lnSpc>
                <a:spcPts val="2624"/>
              </a:lnSpc>
            </a:pPr>
            <a:endParaRPr lang="en-US" sz="175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>
              <a:lnSpc>
                <a:spcPts val="2624"/>
              </a:lnSpc>
            </a:pPr>
            <a:r>
              <a:rPr lang="en-US" sz="1750" kern="0" spc="-35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It's 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critical and rapidly evolving field that ensures the confidentiality, integrity, and availability of information in our increasingly connected world.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33199" y="4996101"/>
            <a:ext cx="8022566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It </a:t>
            </a:r>
            <a:r>
              <a:rPr lang="en-US" sz="1750" kern="0" spc="-35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includes 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various technologies, processes, and practices designed to safeguard digital information and ensure confidentiality, integrity, and availability.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951190" y="6058138"/>
            <a:ext cx="119420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 kern="0" spc="-35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BM</a:t>
            </a:r>
            <a:endParaRPr lang="en-US" sz="768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67270"/>
            <a:ext cx="587847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b="1" kern="0" spc="-82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Key terms in Cybersecurity</a:t>
            </a:r>
            <a:endParaRPr lang="en-US" sz="4117" dirty="0"/>
          </a:p>
        </p:txBody>
      </p:sp>
      <p:sp>
        <p:nvSpPr>
          <p:cNvPr id="6" name="Shape 2"/>
          <p:cNvSpPr/>
          <p:nvPr/>
        </p:nvSpPr>
        <p:spPr>
          <a:xfrm>
            <a:off x="833199" y="320385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97029" y="3257788"/>
            <a:ext cx="172283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88"/>
              </a:lnSpc>
              <a:buNone/>
            </a:pPr>
            <a:r>
              <a:rPr lang="en-US" sz="2470" b="1" kern="0" spc="-49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470" dirty="0"/>
          </a:p>
        </p:txBody>
      </p:sp>
      <p:sp>
        <p:nvSpPr>
          <p:cNvPr id="8" name="Text 4"/>
          <p:cNvSpPr/>
          <p:nvPr/>
        </p:nvSpPr>
        <p:spPr>
          <a:xfrm>
            <a:off x="1555313" y="320385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Confidentiality</a:t>
            </a:r>
            <a:endParaRPr lang="en-US" sz="2058" dirty="0"/>
          </a:p>
        </p:txBody>
      </p:sp>
      <p:sp>
        <p:nvSpPr>
          <p:cNvPr id="9" name="Text 5"/>
          <p:cNvSpPr/>
          <p:nvPr/>
        </p:nvSpPr>
        <p:spPr>
          <a:xfrm>
            <a:off x="1555313" y="3663910"/>
            <a:ext cx="38200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Ensuring that sensitive information is accessible only to authorized individuals or entities.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20385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61315" y="3257788"/>
            <a:ext cx="172283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88"/>
              </a:lnSpc>
              <a:buNone/>
            </a:pPr>
            <a:r>
              <a:rPr lang="en-US" sz="2470" b="1" kern="0" spc="-49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470" dirty="0"/>
          </a:p>
        </p:txBody>
      </p:sp>
      <p:sp>
        <p:nvSpPr>
          <p:cNvPr id="12" name="Text 8"/>
          <p:cNvSpPr/>
          <p:nvPr/>
        </p:nvSpPr>
        <p:spPr>
          <a:xfrm>
            <a:off x="6319599" y="320385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Integrity</a:t>
            </a:r>
            <a:endParaRPr lang="en-US" sz="2058" dirty="0"/>
          </a:p>
        </p:txBody>
      </p:sp>
      <p:sp>
        <p:nvSpPr>
          <p:cNvPr id="13" name="Text 9"/>
          <p:cNvSpPr/>
          <p:nvPr/>
        </p:nvSpPr>
        <p:spPr>
          <a:xfrm>
            <a:off x="6319599" y="3663910"/>
            <a:ext cx="38200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Maintaining the accuracy, completeness, and reliability of data throughout its entire lifecycle.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13576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97029" y="5189696"/>
            <a:ext cx="172283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88"/>
              </a:lnSpc>
              <a:buNone/>
            </a:pPr>
            <a:r>
              <a:rPr lang="en-US" sz="2470" b="1" kern="0" spc="-49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470" dirty="0"/>
          </a:p>
        </p:txBody>
      </p:sp>
      <p:sp>
        <p:nvSpPr>
          <p:cNvPr id="16" name="Text 12"/>
          <p:cNvSpPr/>
          <p:nvPr/>
        </p:nvSpPr>
        <p:spPr>
          <a:xfrm>
            <a:off x="1555313" y="5135761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Availability</a:t>
            </a:r>
            <a:endParaRPr lang="en-US" sz="2058" dirty="0"/>
          </a:p>
        </p:txBody>
      </p:sp>
      <p:sp>
        <p:nvSpPr>
          <p:cNvPr id="17" name="Text 13"/>
          <p:cNvSpPr/>
          <p:nvPr/>
        </p:nvSpPr>
        <p:spPr>
          <a:xfrm>
            <a:off x="1555313" y="5595818"/>
            <a:ext cx="858428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Ensuring that authorized users have reliable and timely access to information and resources when needed.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302788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b="1" kern="0" spc="-82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Scope of Cybersecurity</a:t>
            </a:r>
            <a:endParaRPr lang="en-US" sz="4117" dirty="0"/>
          </a:p>
        </p:txBody>
      </p:sp>
      <p:sp>
        <p:nvSpPr>
          <p:cNvPr id="5" name="Text 2"/>
          <p:cNvSpPr/>
          <p:nvPr/>
        </p:nvSpPr>
        <p:spPr>
          <a:xfrm>
            <a:off x="2348389" y="3511629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Infrastructure</a:t>
            </a:r>
            <a:endParaRPr lang="en-US" sz="2058" dirty="0"/>
          </a:p>
        </p:txBody>
      </p:sp>
      <p:sp>
        <p:nvSpPr>
          <p:cNvPr id="6" name="Text 3"/>
          <p:cNvSpPr/>
          <p:nvPr/>
        </p:nvSpPr>
        <p:spPr>
          <a:xfrm>
            <a:off x="2348389" y="4060627"/>
            <a:ext cx="2949416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Protecting critical systems, networks, and digital assets from threats such as unauthorized access, DDoS attacks, and system failures.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511629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Data</a:t>
            </a:r>
            <a:endParaRPr lang="en-US" sz="2058" dirty="0"/>
          </a:p>
        </p:txBody>
      </p:sp>
      <p:sp>
        <p:nvSpPr>
          <p:cNvPr id="8" name="Text 5"/>
          <p:cNvSpPr/>
          <p:nvPr/>
        </p:nvSpPr>
        <p:spPr>
          <a:xfrm>
            <a:off x="5847398" y="4060627"/>
            <a:ext cx="2949416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Safeguarding sensitive information, including personal, financial, and intellectual property, from theft, corruption, or unauthorized disclosure.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511629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Applications</a:t>
            </a:r>
            <a:endParaRPr lang="en-US" sz="2058" dirty="0"/>
          </a:p>
        </p:txBody>
      </p:sp>
      <p:sp>
        <p:nvSpPr>
          <p:cNvPr id="10" name="Text 7"/>
          <p:cNvSpPr/>
          <p:nvPr/>
        </p:nvSpPr>
        <p:spPr>
          <a:xfrm>
            <a:off x="9346406" y="4060627"/>
            <a:ext cx="2949416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Ensuring the security of software, web applications, and mobile apps to prevent vulnerabilities, malware, and other threats.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4005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98909" y="567809"/>
            <a:ext cx="5022413" cy="6073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83"/>
              </a:lnSpc>
              <a:buNone/>
            </a:pPr>
            <a:r>
              <a:rPr lang="en-US" sz="3826" b="1" kern="0" spc="-7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Top Cybersecurity topics</a:t>
            </a:r>
            <a:endParaRPr lang="en-US" sz="3826" dirty="0"/>
          </a:p>
        </p:txBody>
      </p:sp>
      <p:sp>
        <p:nvSpPr>
          <p:cNvPr id="5" name="Shape 2"/>
          <p:cNvSpPr/>
          <p:nvPr/>
        </p:nvSpPr>
        <p:spPr>
          <a:xfrm>
            <a:off x="2698909" y="1588175"/>
            <a:ext cx="4513064" cy="1785104"/>
          </a:xfrm>
          <a:prstGeom prst="roundRect">
            <a:avLst>
              <a:gd name="adj" fmla="val 520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912983" y="1802249"/>
            <a:ext cx="2429589" cy="30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1"/>
              </a:lnSpc>
              <a:buNone/>
            </a:pPr>
            <a:r>
              <a:rPr lang="en-US" sz="1913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Network Security</a:t>
            </a:r>
            <a:endParaRPr lang="en-US" sz="1913" dirty="0"/>
          </a:p>
        </p:txBody>
      </p:sp>
      <p:sp>
        <p:nvSpPr>
          <p:cNvPr id="7" name="Text 4"/>
          <p:cNvSpPr/>
          <p:nvPr/>
        </p:nvSpPr>
        <p:spPr>
          <a:xfrm>
            <a:off x="2912983" y="2229803"/>
            <a:ext cx="4084915" cy="9294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39"/>
              </a:lnSpc>
              <a:buNone/>
            </a:pPr>
            <a:r>
              <a:rPr lang="en-US" sz="1626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Protecting the integrity and availability of communication networks, including firewalls, VPNs, and intrusion detection systems.</a:t>
            </a:r>
            <a:endParaRPr lang="en-US" sz="1626" dirty="0"/>
          </a:p>
        </p:txBody>
      </p:sp>
      <p:sp>
        <p:nvSpPr>
          <p:cNvPr id="8" name="Shape 5"/>
          <p:cNvSpPr/>
          <p:nvPr/>
        </p:nvSpPr>
        <p:spPr>
          <a:xfrm>
            <a:off x="7418427" y="1588175"/>
            <a:ext cx="4513064" cy="1785104"/>
          </a:xfrm>
          <a:prstGeom prst="roundRect">
            <a:avLst>
              <a:gd name="adj" fmla="val 520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32502" y="1802249"/>
            <a:ext cx="2429589" cy="30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1"/>
              </a:lnSpc>
              <a:buNone/>
            </a:pPr>
            <a:r>
              <a:rPr lang="en-US" sz="1913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Cloud Security</a:t>
            </a:r>
            <a:endParaRPr lang="en-US" sz="1913" dirty="0"/>
          </a:p>
        </p:txBody>
      </p:sp>
      <p:sp>
        <p:nvSpPr>
          <p:cNvPr id="10" name="Text 7"/>
          <p:cNvSpPr/>
          <p:nvPr/>
        </p:nvSpPr>
        <p:spPr>
          <a:xfrm>
            <a:off x="7632502" y="2229803"/>
            <a:ext cx="4084915" cy="9294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39"/>
              </a:lnSpc>
              <a:buNone/>
            </a:pPr>
            <a:r>
              <a:rPr lang="en-US" sz="1626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Securing data and applications hosted in cloud computing environments, such as access controls, encryption, and compliance.</a:t>
            </a:r>
            <a:endParaRPr lang="en-US" sz="1626" dirty="0"/>
          </a:p>
        </p:txBody>
      </p:sp>
      <p:sp>
        <p:nvSpPr>
          <p:cNvPr id="11" name="Shape 8"/>
          <p:cNvSpPr/>
          <p:nvPr/>
        </p:nvSpPr>
        <p:spPr>
          <a:xfrm>
            <a:off x="2698909" y="3579733"/>
            <a:ext cx="4513064" cy="2094905"/>
          </a:xfrm>
          <a:prstGeom prst="roundRect">
            <a:avLst>
              <a:gd name="adj" fmla="val 443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912983" y="3793808"/>
            <a:ext cx="2429589" cy="30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1"/>
              </a:lnSpc>
              <a:buNone/>
            </a:pPr>
            <a:r>
              <a:rPr lang="en-US" sz="1913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Incident Response</a:t>
            </a:r>
            <a:endParaRPr lang="en-US" sz="1913" dirty="0"/>
          </a:p>
        </p:txBody>
      </p:sp>
      <p:sp>
        <p:nvSpPr>
          <p:cNvPr id="13" name="Text 10"/>
          <p:cNvSpPr/>
          <p:nvPr/>
        </p:nvSpPr>
        <p:spPr>
          <a:xfrm>
            <a:off x="2912983" y="4221361"/>
            <a:ext cx="4084915" cy="12392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39"/>
              </a:lnSpc>
              <a:buNone/>
            </a:pPr>
            <a:r>
              <a:rPr lang="en-US" sz="1626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Preparing for, detecting, and effectively responding to cybersecurity incidents to minimize the impact and ensure business continuity.</a:t>
            </a:r>
            <a:endParaRPr lang="en-US" sz="1626" dirty="0"/>
          </a:p>
        </p:txBody>
      </p:sp>
      <p:sp>
        <p:nvSpPr>
          <p:cNvPr id="14" name="Shape 11"/>
          <p:cNvSpPr/>
          <p:nvPr/>
        </p:nvSpPr>
        <p:spPr>
          <a:xfrm>
            <a:off x="7418427" y="3579733"/>
            <a:ext cx="4513064" cy="2094905"/>
          </a:xfrm>
          <a:prstGeom prst="roundRect">
            <a:avLst>
              <a:gd name="adj" fmla="val 443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32502" y="3793808"/>
            <a:ext cx="2429589" cy="30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1"/>
              </a:lnSpc>
              <a:buNone/>
            </a:pPr>
            <a:r>
              <a:rPr lang="en-US" sz="1913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Risk Management</a:t>
            </a:r>
            <a:endParaRPr lang="en-US" sz="1913" dirty="0"/>
          </a:p>
        </p:txBody>
      </p:sp>
      <p:sp>
        <p:nvSpPr>
          <p:cNvPr id="16" name="Text 13"/>
          <p:cNvSpPr/>
          <p:nvPr/>
        </p:nvSpPr>
        <p:spPr>
          <a:xfrm>
            <a:off x="7632502" y="4221361"/>
            <a:ext cx="4084915" cy="9294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39"/>
              </a:lnSpc>
              <a:buNone/>
            </a:pPr>
            <a:r>
              <a:rPr lang="en-US" sz="1626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Identifying, assessing, and mitigating potential cybersecurity risks to the organization's assets, operations, and reputation.</a:t>
            </a:r>
            <a:endParaRPr lang="en-US" sz="1626" dirty="0"/>
          </a:p>
        </p:txBody>
      </p:sp>
      <p:sp>
        <p:nvSpPr>
          <p:cNvPr id="17" name="Shape 14"/>
          <p:cNvSpPr/>
          <p:nvPr/>
        </p:nvSpPr>
        <p:spPr>
          <a:xfrm>
            <a:off x="2698909" y="5881092"/>
            <a:ext cx="9232583" cy="1785104"/>
          </a:xfrm>
          <a:prstGeom prst="roundRect">
            <a:avLst>
              <a:gd name="adj" fmla="val 520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912983" y="6095167"/>
            <a:ext cx="2429589" cy="30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1"/>
              </a:lnSpc>
              <a:buNone/>
            </a:pPr>
            <a:r>
              <a:rPr lang="en-US" sz="1913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Endpoint security</a:t>
            </a:r>
            <a:endParaRPr lang="en-US" sz="1913" dirty="0"/>
          </a:p>
        </p:txBody>
      </p:sp>
      <p:sp>
        <p:nvSpPr>
          <p:cNvPr id="19" name="Text 16"/>
          <p:cNvSpPr/>
          <p:nvPr/>
        </p:nvSpPr>
        <p:spPr>
          <a:xfrm>
            <a:off x="2912983" y="6522720"/>
            <a:ext cx="8804434" cy="9294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39"/>
              </a:lnSpc>
              <a:buNone/>
            </a:pPr>
            <a:r>
              <a:rPr lang="en-US" sz="1626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Securing individual devices such as computers, laptops, smartphones, and tablets from cybersecurity threats, typically through antivirus software, encryption, and endpoint detection and response (EDR) systems.</a:t>
            </a:r>
            <a:endParaRPr lang="en-US" sz="162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1161693"/>
            <a:ext cx="6211491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b="1" kern="0" spc="-82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Importance of Cybersecurity</a:t>
            </a:r>
            <a:endParaRPr lang="en-US" sz="4117" dirty="0"/>
          </a:p>
        </p:txBody>
      </p:sp>
      <p:sp>
        <p:nvSpPr>
          <p:cNvPr id="7" name="Shape 3"/>
          <p:cNvSpPr/>
          <p:nvPr/>
        </p:nvSpPr>
        <p:spPr>
          <a:xfrm>
            <a:off x="2348389" y="4608076"/>
            <a:ext cx="9933503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8" name="Shape 4"/>
          <p:cNvSpPr/>
          <p:nvPr/>
        </p:nvSpPr>
        <p:spPr>
          <a:xfrm>
            <a:off x="4753987" y="3830538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9" name="Shape 5"/>
          <p:cNvSpPr/>
          <p:nvPr/>
        </p:nvSpPr>
        <p:spPr>
          <a:xfrm>
            <a:off x="4526280" y="435810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4690110" y="4412040"/>
            <a:ext cx="172283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88"/>
              </a:lnSpc>
              <a:buNone/>
            </a:pPr>
            <a:r>
              <a:rPr lang="en-US" sz="2470" b="1" kern="0" spc="-49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470" dirty="0"/>
          </a:p>
        </p:txBody>
      </p:sp>
      <p:sp>
        <p:nvSpPr>
          <p:cNvPr id="11" name="Text 7"/>
          <p:cNvSpPr/>
          <p:nvPr/>
        </p:nvSpPr>
        <p:spPr>
          <a:xfrm>
            <a:off x="3469124" y="2148364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Data Protection</a:t>
            </a:r>
            <a:endParaRPr lang="en-US" sz="2058" dirty="0"/>
          </a:p>
        </p:txBody>
      </p:sp>
      <p:sp>
        <p:nvSpPr>
          <p:cNvPr id="12" name="Text 8"/>
          <p:cNvSpPr/>
          <p:nvPr/>
        </p:nvSpPr>
        <p:spPr>
          <a:xfrm>
            <a:off x="2570559" y="2608421"/>
            <a:ext cx="4411266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Safeguarding sensitive information, such as personal, financial, and intellectual property, from unauthorized access, theft, or misuse.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292876" y="4608016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14" name="Shape 10"/>
          <p:cNvSpPr/>
          <p:nvPr/>
        </p:nvSpPr>
        <p:spPr>
          <a:xfrm>
            <a:off x="7065169" y="435810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228999" y="4412040"/>
            <a:ext cx="172283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88"/>
              </a:lnSpc>
              <a:buNone/>
            </a:pPr>
            <a:r>
              <a:rPr lang="en-US" sz="2470" b="1" kern="0" spc="-49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470" dirty="0"/>
          </a:p>
        </p:txBody>
      </p:sp>
      <p:sp>
        <p:nvSpPr>
          <p:cNvPr id="16" name="Text 12"/>
          <p:cNvSpPr/>
          <p:nvPr/>
        </p:nvSpPr>
        <p:spPr>
          <a:xfrm>
            <a:off x="6008013" y="560796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Business Continuity</a:t>
            </a:r>
            <a:endParaRPr lang="en-US" sz="2058" dirty="0"/>
          </a:p>
        </p:txBody>
      </p:sp>
      <p:sp>
        <p:nvSpPr>
          <p:cNvPr id="17" name="Text 13"/>
          <p:cNvSpPr/>
          <p:nvPr/>
        </p:nvSpPr>
        <p:spPr>
          <a:xfrm>
            <a:off x="5109448" y="6068020"/>
            <a:ext cx="4411266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Ensuring that an organization can continue its operations and maintain its competitiveness in the face of cyber threats.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9831765" y="3830538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19" name="Shape 15"/>
          <p:cNvSpPr/>
          <p:nvPr/>
        </p:nvSpPr>
        <p:spPr>
          <a:xfrm>
            <a:off x="9604058" y="435810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9767888" y="4412040"/>
            <a:ext cx="172283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88"/>
              </a:lnSpc>
              <a:buNone/>
            </a:pPr>
            <a:r>
              <a:rPr lang="en-US" sz="2470" b="1" kern="0" spc="-49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470" dirty="0"/>
          </a:p>
        </p:txBody>
      </p:sp>
      <p:sp>
        <p:nvSpPr>
          <p:cNvPr id="21" name="Text 17"/>
          <p:cNvSpPr/>
          <p:nvPr/>
        </p:nvSpPr>
        <p:spPr>
          <a:xfrm>
            <a:off x="8324493" y="2148364"/>
            <a:ext cx="305907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Compliance and Regulations</a:t>
            </a:r>
            <a:endParaRPr lang="en-US" sz="2058" dirty="0"/>
          </a:p>
        </p:txBody>
      </p:sp>
      <p:sp>
        <p:nvSpPr>
          <p:cNvPr id="22" name="Text 18"/>
          <p:cNvSpPr/>
          <p:nvPr/>
        </p:nvSpPr>
        <p:spPr>
          <a:xfrm>
            <a:off x="7648337" y="2608421"/>
            <a:ext cx="4411385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Meeting industry-specific and government-mandated cybersecurity standards and guidelines to avoid legal and financial penalties.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268357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947267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b="1" kern="0" spc="-82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Cybersecurity Risks</a:t>
            </a:r>
            <a:endParaRPr lang="en-US" sz="4117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3045023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3822621"/>
            <a:ext cx="2233374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Data Breaches</a:t>
            </a:r>
            <a:endParaRPr lang="en-US" sz="2058" dirty="0"/>
          </a:p>
        </p:txBody>
      </p:sp>
      <p:sp>
        <p:nvSpPr>
          <p:cNvPr id="7" name="Text 3"/>
          <p:cNvSpPr/>
          <p:nvPr/>
        </p:nvSpPr>
        <p:spPr>
          <a:xfrm>
            <a:off x="2348389" y="4282678"/>
            <a:ext cx="2233374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Unauthorized access to sensitive information, leading to financial losses, reputational damage, and legal consequences.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019" y="3045023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915019" y="3822621"/>
            <a:ext cx="223349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Malware Infections</a:t>
            </a:r>
            <a:endParaRPr lang="en-US" sz="2058" dirty="0"/>
          </a:p>
        </p:txBody>
      </p:sp>
      <p:sp>
        <p:nvSpPr>
          <p:cNvPr id="10" name="Text 5"/>
          <p:cNvSpPr/>
          <p:nvPr/>
        </p:nvSpPr>
        <p:spPr>
          <a:xfrm>
            <a:off x="4915019" y="4282678"/>
            <a:ext cx="2233493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Malicious software that can disrupt operations, steal data, or hold systems for ransom.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3045023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822621"/>
            <a:ext cx="2233374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Targeted Attacks</a:t>
            </a:r>
            <a:endParaRPr lang="en-US" sz="2058" dirty="0"/>
          </a:p>
        </p:txBody>
      </p:sp>
      <p:sp>
        <p:nvSpPr>
          <p:cNvPr id="13" name="Text 7"/>
          <p:cNvSpPr/>
          <p:nvPr/>
        </p:nvSpPr>
        <p:spPr>
          <a:xfrm>
            <a:off x="7481768" y="4282678"/>
            <a:ext cx="2233374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Sophisticated, persistent threats aimed at specific organizations or individuals, often for financial or political gain.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8399" y="3045023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048399" y="3822621"/>
            <a:ext cx="223349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Service Disruptions</a:t>
            </a:r>
            <a:endParaRPr lang="en-US" sz="2058" dirty="0"/>
          </a:p>
        </p:txBody>
      </p:sp>
      <p:sp>
        <p:nvSpPr>
          <p:cNvPr id="16" name="Text 9"/>
          <p:cNvSpPr/>
          <p:nvPr/>
        </p:nvSpPr>
        <p:spPr>
          <a:xfrm>
            <a:off x="10048399" y="4282678"/>
            <a:ext cx="2233493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Denial-of-service attacks or system failures that can impact an organization's ability to operate effectively.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947267"/>
            <a:ext cx="8807172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b="1" kern="0" spc="-82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Consequences of Ignoring Cybersecurity</a:t>
            </a:r>
            <a:endParaRPr lang="en-US" sz="4117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3045023"/>
            <a:ext cx="3311128" cy="8886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570559" y="4266962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Financial Losses</a:t>
            </a:r>
            <a:endParaRPr lang="en-US" sz="2058" dirty="0"/>
          </a:p>
        </p:txBody>
      </p:sp>
      <p:sp>
        <p:nvSpPr>
          <p:cNvPr id="7" name="Text 3"/>
          <p:cNvSpPr/>
          <p:nvPr/>
        </p:nvSpPr>
        <p:spPr>
          <a:xfrm>
            <a:off x="2570559" y="4727019"/>
            <a:ext cx="286678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Costs associated with incident response, regulatory fines, and lost revenue due to disrupted operations.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9517" y="3045023"/>
            <a:ext cx="3311128" cy="88868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81687" y="4266962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Reputational Damage</a:t>
            </a:r>
            <a:endParaRPr lang="en-US" sz="2058" dirty="0"/>
          </a:p>
        </p:txBody>
      </p:sp>
      <p:sp>
        <p:nvSpPr>
          <p:cNvPr id="10" name="Text 5"/>
          <p:cNvSpPr/>
          <p:nvPr/>
        </p:nvSpPr>
        <p:spPr>
          <a:xfrm>
            <a:off x="5881687" y="4727019"/>
            <a:ext cx="286678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Erosion of customer trust and brand reputation, leading to decreased market share and competitiveness.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70645" y="3045023"/>
            <a:ext cx="3311247" cy="88868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266962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b="1" kern="0" spc="-41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Operational Disruption</a:t>
            </a:r>
            <a:endParaRPr lang="en-US" sz="2058" dirty="0"/>
          </a:p>
        </p:txBody>
      </p:sp>
      <p:sp>
        <p:nvSpPr>
          <p:cNvPr id="13" name="Text 7"/>
          <p:cNvSpPr/>
          <p:nvPr/>
        </p:nvSpPr>
        <p:spPr>
          <a:xfrm>
            <a:off x="9192816" y="4727019"/>
            <a:ext cx="2866906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Downtime, loss of productivity, and potential long-term impact on an organization's ability to function.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161931"/>
            <a:ext cx="5503664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b="1" kern="0" spc="-82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Embracing Cybersecurity</a:t>
            </a:r>
            <a:endParaRPr lang="en-US" sz="4117" dirty="0"/>
          </a:p>
        </p:txBody>
      </p:sp>
      <p:sp>
        <p:nvSpPr>
          <p:cNvPr id="5" name="Shape 2"/>
          <p:cNvSpPr/>
          <p:nvPr/>
        </p:nvSpPr>
        <p:spPr>
          <a:xfrm>
            <a:off x="2348389" y="2259687"/>
            <a:ext cx="9933503" cy="4807863"/>
          </a:xfrm>
          <a:prstGeom prst="roundRect">
            <a:avLst>
              <a:gd name="adj" fmla="val 208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356009" y="2267307"/>
            <a:ext cx="9918263" cy="128147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578298" y="2408158"/>
            <a:ext cx="451092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Proactive Approach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2408158"/>
            <a:ext cx="451092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Implementing robust security controls and continuously monitoring for threats to stay ahead of cybercriminals.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356009" y="3548777"/>
            <a:ext cx="9918263" cy="9482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578298" y="3689628"/>
            <a:ext cx="451092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Employee Training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3689628"/>
            <a:ext cx="451092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Educating staff on cybersecurity best practices and fostering a culture of security awareness.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356009" y="4496991"/>
            <a:ext cx="9918263" cy="128147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578298" y="4637842"/>
            <a:ext cx="451092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Incident Preparedness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4637842"/>
            <a:ext cx="451092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Developing comprehensive incident response plans to effectively detect, respond, and recover from cyber attacks.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2356009" y="5778460"/>
            <a:ext cx="9918263" cy="128147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2578298" y="5919311"/>
            <a:ext cx="451092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Emerging Technologies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541181" y="5919311"/>
            <a:ext cx="451092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Leveraging advanced technologies like AI, machine learning, and cloud-based security solutions to enhance protection.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673</Words>
  <Application>Microsoft Office PowerPoint</Application>
  <PresentationFormat>Custom</PresentationFormat>
  <Paragraphs>101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adonis-web</vt:lpstr>
      <vt:lpstr>Arial</vt:lpstr>
      <vt:lpstr>Calibri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DELL</cp:lastModifiedBy>
  <cp:revision>14</cp:revision>
  <dcterms:created xsi:type="dcterms:W3CDTF">2024-06-11T11:31:11Z</dcterms:created>
  <dcterms:modified xsi:type="dcterms:W3CDTF">2024-06-11T16:48:54Z</dcterms:modified>
</cp:coreProperties>
</file>